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7"/>
  </p:notesMasterIdLst>
  <p:sldIdLst>
    <p:sldId id="293" r:id="rId3"/>
    <p:sldId id="295" r:id="rId4"/>
    <p:sldId id="294" r:id="rId5"/>
    <p:sldId id="342" r:id="rId6"/>
    <p:sldId id="350" r:id="rId7"/>
    <p:sldId id="297" r:id="rId8"/>
    <p:sldId id="270" r:id="rId9"/>
    <p:sldId id="258" r:id="rId10"/>
    <p:sldId id="360" r:id="rId11"/>
    <p:sldId id="361" r:id="rId12"/>
    <p:sldId id="349" r:id="rId13"/>
    <p:sldId id="358" r:id="rId14"/>
    <p:sldId id="359" r:id="rId15"/>
    <p:sldId id="366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25B8"/>
    <a:srgbClr val="1B05B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05" autoAdjust="0"/>
    <p:restoredTop sz="94675" autoAdjust="0"/>
  </p:normalViewPr>
  <p:slideViewPr>
    <p:cSldViewPr>
      <p:cViewPr>
        <p:scale>
          <a:sx n="100" d="100"/>
          <a:sy n="100" d="100"/>
        </p:scale>
        <p:origin x="-666" y="5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59C4A5-74A3-4505-8990-51E4DCD6B4AD}" type="datetimeFigureOut">
              <a:rPr lang="en-US" smtClean="0"/>
              <a:pPr/>
              <a:t>4/22/2013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3EDC05-AD38-45D5-992D-7C2D256544F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Comparison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B83C06-C05D-4B15-A14B-2F5480813C19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577800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C33EC-B6ED-4A02-A270-7C1FB2497D50}" type="datetimeFigureOut">
              <a:rPr lang="en-US" smtClean="0"/>
              <a:pPr/>
              <a:t>4/22/2013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12BC3-68E5-4503-A97B-E01E6BCABA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C33EC-B6ED-4A02-A270-7C1FB2497D50}" type="datetimeFigureOut">
              <a:rPr lang="en-US" smtClean="0"/>
              <a:pPr/>
              <a:t>4/22/2013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12BC3-68E5-4503-A97B-E01E6BCABA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C33EC-B6ED-4A02-A270-7C1FB2497D50}" type="datetimeFigureOut">
              <a:rPr lang="en-US" smtClean="0"/>
              <a:pPr/>
              <a:t>4/22/2013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12BC3-68E5-4503-A97B-E01E6BCABA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AU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D50F5F-5BF4-4B70-A607-401EDDE5FBD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E9C0BA-1D67-4B2D-ABFA-43500995A03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4BED88-B219-4061-97C5-EEB7376B19B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3C2A59-D19A-4045-A80E-3749DF0116E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DABC41-1097-40D5-B9C6-17BA9541EB7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CDB092-76A7-440E-B2C3-6DBE7A82013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212D48-B353-4BDE-B2C2-D86CDEC4797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C6DF40-450A-47AD-BD27-7431FF14641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C33EC-B6ED-4A02-A270-7C1FB2497D50}" type="datetimeFigureOut">
              <a:rPr lang="en-US" smtClean="0"/>
              <a:pPr/>
              <a:t>4/22/2013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12BC3-68E5-4503-A97B-E01E6BCABA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118E42-4F41-4766-9B8F-A72839B8195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C80F5E-5F66-426B-BE90-6180E3F2503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EF5850-3BF1-47F3-9F3B-92F59E08735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C33EC-B6ED-4A02-A270-7C1FB2497D50}" type="datetimeFigureOut">
              <a:rPr lang="en-US" smtClean="0"/>
              <a:pPr/>
              <a:t>4/22/2013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12BC3-68E5-4503-A97B-E01E6BCABA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C33EC-B6ED-4A02-A270-7C1FB2497D50}" type="datetimeFigureOut">
              <a:rPr lang="en-US" smtClean="0"/>
              <a:pPr/>
              <a:t>4/22/2013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12BC3-68E5-4503-A97B-E01E6BCABA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C33EC-B6ED-4A02-A270-7C1FB2497D50}" type="datetimeFigureOut">
              <a:rPr lang="en-US" smtClean="0"/>
              <a:pPr/>
              <a:t>4/22/2013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12BC3-68E5-4503-A97B-E01E6BCABA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C33EC-B6ED-4A02-A270-7C1FB2497D50}" type="datetimeFigureOut">
              <a:rPr lang="en-US" smtClean="0"/>
              <a:pPr/>
              <a:t>4/22/2013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12BC3-68E5-4503-A97B-E01E6BCABA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C33EC-B6ED-4A02-A270-7C1FB2497D50}" type="datetimeFigureOut">
              <a:rPr lang="en-US" smtClean="0"/>
              <a:pPr/>
              <a:t>4/22/2013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12BC3-68E5-4503-A97B-E01E6BCABA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C33EC-B6ED-4A02-A270-7C1FB2497D50}" type="datetimeFigureOut">
              <a:rPr lang="en-US" smtClean="0"/>
              <a:pPr/>
              <a:t>4/22/2013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12BC3-68E5-4503-A97B-E01E6BCABA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C33EC-B6ED-4A02-A270-7C1FB2497D50}" type="datetimeFigureOut">
              <a:rPr lang="en-US" smtClean="0"/>
              <a:pPr/>
              <a:t>4/22/2013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12BC3-68E5-4503-A97B-E01E6BCABA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CC33EC-B6ED-4A02-A270-7C1FB2497D50}" type="datetimeFigureOut">
              <a:rPr lang="en-US" smtClean="0"/>
              <a:pPr/>
              <a:t>4/22/2013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612BC3-68E5-4503-A97B-E01E6BCABA8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-109" charset="0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-109" charset="0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73D76A5-7208-4B45-9797-24E2B2130E29}" type="slidenum">
              <a:rPr lang="en-US">
                <a:solidFill>
                  <a:srgbClr val="000000"/>
                </a:solidFill>
                <a:ea typeface="ＭＳ Ｐゴシック" charset="-128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  <a:ea typeface="ＭＳ Ｐゴシック" charset="-128"/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9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9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9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9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9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9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9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9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09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09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09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9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9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9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9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9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emf"/><Relationship Id="rId5" Type="http://schemas.openxmlformats.org/officeDocument/2006/relationships/image" Target="../media/image4.png"/><Relationship Id="rId4" Type="http://schemas.openxmlformats.org/officeDocument/2006/relationships/image" Target="../media/image3.emf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2.png"/><Relationship Id="rId4" Type="http://schemas.openxmlformats.org/officeDocument/2006/relationships/image" Target="../media/image11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7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954088"/>
            <a:ext cx="5159375" cy="361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4800600"/>
            <a:ext cx="8686800" cy="1066800"/>
          </a:xfrm>
        </p:spPr>
        <p:txBody>
          <a:bodyPr/>
          <a:lstStyle/>
          <a:p>
            <a:pPr eaLnBrk="1" hangingPunct="1"/>
            <a:r>
              <a:rPr lang="en-US" sz="1800" dirty="0" smtClean="0">
                <a:solidFill>
                  <a:schemeClr val="tx1"/>
                </a:solidFill>
              </a:rPr>
              <a:t/>
            </a:r>
            <a:br>
              <a:rPr lang="en-US" sz="1800" dirty="0" smtClean="0">
                <a:solidFill>
                  <a:schemeClr val="tx1"/>
                </a:solidFill>
              </a:rPr>
            </a:br>
            <a:r>
              <a:rPr lang="en-US" sz="1600" b="1" dirty="0" smtClean="0"/>
              <a:t> D A Kiefer</a:t>
            </a:r>
            <a:r>
              <a:rPr lang="en-US" sz="1600" dirty="0" smtClean="0"/>
              <a:t>, D P Harrison, M G Hinton</a:t>
            </a:r>
            <a:r>
              <a:rPr lang="en-US" sz="1600" dirty="0" smtClean="0"/>
              <a:t>, </a:t>
            </a:r>
            <a:r>
              <a:rPr lang="en-US" sz="1600" dirty="0" smtClean="0"/>
              <a:t>E M </a:t>
            </a:r>
            <a:r>
              <a:rPr lang="en-US" sz="1600" dirty="0" smtClean="0"/>
              <a:t>Armstrong, </a:t>
            </a:r>
            <a:r>
              <a:rPr lang="en-US" sz="1600" dirty="0" smtClean="0"/>
              <a:t>F J O’Brien</a:t>
            </a:r>
            <a:br>
              <a:rPr lang="en-US" sz="1600" dirty="0" smtClean="0"/>
            </a:br>
            <a:endParaRPr lang="en-US" sz="1600" dirty="0" smtClean="0">
              <a:solidFill>
                <a:schemeClr val="tx1"/>
              </a:solidFill>
            </a:endParaRPr>
          </a:p>
        </p:txBody>
      </p:sp>
      <p:pic>
        <p:nvPicPr>
          <p:cNvPr id="14340" name="Picture 5" descr="Powerpoint-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7963" y="5943600"/>
            <a:ext cx="98583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22"/>
          <p:cNvPicPr>
            <a:picLocks noChangeAspect="1" noChangeArrowheads="1"/>
          </p:cNvPicPr>
          <p:nvPr/>
        </p:nvPicPr>
        <p:blipFill>
          <a:blip r:embed="rId4" cstate="print"/>
          <a:srcRect r="1350"/>
          <a:stretch>
            <a:fillRect/>
          </a:stretch>
        </p:blipFill>
        <p:spPr bwMode="auto">
          <a:xfrm>
            <a:off x="1466850" y="5943600"/>
            <a:ext cx="8953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24"/>
          <p:cNvPicPr>
            <a:picLocks noChangeAspect="1" noChangeArrowheads="1"/>
          </p:cNvPicPr>
          <p:nvPr/>
        </p:nvPicPr>
        <p:blipFill>
          <a:blip r:embed="rId5" cstate="print"/>
          <a:srcRect t="8772" r="1851" b="12267"/>
          <a:stretch>
            <a:fillRect/>
          </a:stretch>
        </p:blipFill>
        <p:spPr bwMode="auto">
          <a:xfrm>
            <a:off x="4114800" y="6430963"/>
            <a:ext cx="2286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2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41875" y="6076950"/>
            <a:ext cx="7969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4" name="TextBox 8"/>
          <p:cNvSpPr txBox="1">
            <a:spLocks noChangeArrowheads="1"/>
          </p:cNvSpPr>
          <p:nvPr/>
        </p:nvSpPr>
        <p:spPr bwMode="auto">
          <a:xfrm>
            <a:off x="0" y="53975"/>
            <a:ext cx="9144000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i="1" dirty="0">
                <a:solidFill>
                  <a:srgbClr val="000000"/>
                </a:solidFill>
                <a:latin typeface="Times New Roman" pitchFamily="18" charset="0"/>
              </a:rPr>
              <a:t>Pelagic Habitat Analysis Module (PHAM) for GIS Based </a:t>
            </a:r>
            <a:r>
              <a:rPr lang="en-US" b="1" i="1" dirty="0" smtClean="0">
                <a:solidFill>
                  <a:srgbClr val="000000"/>
                </a:solidFill>
                <a:latin typeface="Times New Roman" pitchFamily="18" charset="0"/>
              </a:rPr>
              <a:t>Fisheries </a:t>
            </a:r>
            <a:r>
              <a:rPr lang="en-US" b="1" i="1" dirty="0">
                <a:solidFill>
                  <a:srgbClr val="000000"/>
                </a:solidFill>
                <a:latin typeface="Times New Roman" pitchFamily="18" charset="0"/>
              </a:rPr>
              <a:t>Decision </a:t>
            </a:r>
            <a:r>
              <a:rPr lang="en-US" b="1" i="1" dirty="0" smtClean="0">
                <a:solidFill>
                  <a:srgbClr val="000000"/>
                </a:solidFill>
                <a:latin typeface="Times New Roman" pitchFamily="18" charset="0"/>
              </a:rPr>
              <a:t>Support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</a:rPr>
              <a:t>NASA Biodiversity and Ecological Prediction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</a:rPr>
              <a:t>April 23, 2013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AU" sz="20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4345" name="Picture 10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4800" y="5880100"/>
            <a:ext cx="8382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6" name="Picture 12"/>
          <p:cNvPicPr>
            <a:picLocks noChangeAspect="1"/>
          </p:cNvPicPr>
          <p:nvPr/>
        </p:nvPicPr>
        <p:blipFill>
          <a:blip r:embed="rId8" cstate="print"/>
          <a:srcRect l="5000" t="15500" r="5000" b="11000"/>
          <a:stretch>
            <a:fillRect/>
          </a:stretch>
        </p:blipFill>
        <p:spPr bwMode="auto">
          <a:xfrm>
            <a:off x="7778750" y="5867400"/>
            <a:ext cx="121285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7" name="Picture 13"/>
          <p:cNvPicPr>
            <a:picLocks noChangeAspect="1"/>
          </p:cNvPicPr>
          <p:nvPr/>
        </p:nvPicPr>
        <p:blipFill>
          <a:blip r:embed="rId9" cstate="print"/>
          <a:srcRect b="11024"/>
          <a:stretch>
            <a:fillRect/>
          </a:stretch>
        </p:blipFill>
        <p:spPr bwMode="auto">
          <a:xfrm>
            <a:off x="6773863" y="5943600"/>
            <a:ext cx="769937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52400" y="104775"/>
            <a:ext cx="8915401" cy="6558379"/>
            <a:chOff x="152400" y="104775"/>
            <a:chExt cx="8915401" cy="6558379"/>
          </a:xfrm>
        </p:grpSpPr>
        <p:pic>
          <p:nvPicPr>
            <p:cNvPr id="2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52400" y="104775"/>
              <a:ext cx="4419600" cy="2762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48200" y="104775"/>
              <a:ext cx="4419601" cy="2762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82878" y="3486149"/>
              <a:ext cx="4389122" cy="2743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663440" y="3462337"/>
              <a:ext cx="4396741" cy="27479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Box 5"/>
            <p:cNvSpPr txBox="1"/>
            <p:nvPr/>
          </p:nvSpPr>
          <p:spPr>
            <a:xfrm>
              <a:off x="381000" y="2914650"/>
              <a:ext cx="331109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yellowfin strong cohorts are newborn</a:t>
              </a:r>
              <a:endParaRPr lang="en-US" sz="16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257800" y="2914650"/>
              <a:ext cx="284808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strong cohorts are 3 months old</a:t>
              </a:r>
              <a:endParaRPr lang="en-US" sz="16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990600" y="6324600"/>
              <a:ext cx="284808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strong cohorts are 6 months old</a:t>
              </a:r>
              <a:endParaRPr lang="en-US" sz="16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257800" y="6324600"/>
              <a:ext cx="276793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strong cohort are 9 months old</a:t>
              </a:r>
              <a:endParaRPr lang="en-US" sz="16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876800" y="871868"/>
            <a:ext cx="37534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First year old yellow fin caught in 1997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prior to ENSO event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76035" y="5328674"/>
            <a:ext cx="37887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First year old yellow fin caught in 1999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following ENSO event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76800" y="3124200"/>
            <a:ext cx="38416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First year old yellow fin caught in 1998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during  ENSO event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33400" y="43890"/>
            <a:ext cx="3429000" cy="6661710"/>
            <a:chOff x="533400" y="43890"/>
            <a:chExt cx="3429000" cy="6661710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33400" y="43890"/>
              <a:ext cx="3429000" cy="2143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33400" y="2286000"/>
              <a:ext cx="3413760" cy="2133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33400" y="4572000"/>
              <a:ext cx="3413760" cy="2133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" name="Group 8"/>
          <p:cNvGrpSpPr/>
          <p:nvPr/>
        </p:nvGrpSpPr>
        <p:grpSpPr>
          <a:xfrm>
            <a:off x="533400" y="0"/>
            <a:ext cx="3429000" cy="6661710"/>
            <a:chOff x="533400" y="43890"/>
            <a:chExt cx="3429000" cy="6661710"/>
          </a:xfrm>
        </p:grpSpPr>
        <p:pic>
          <p:nvPicPr>
            <p:cNvPr id="10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33400" y="43890"/>
              <a:ext cx="3429000" cy="2143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33400" y="2286000"/>
              <a:ext cx="3413760" cy="2133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33400" y="4572000"/>
              <a:ext cx="3413760" cy="2133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838200" y="1600200"/>
            <a:ext cx="7620000" cy="4572000"/>
            <a:chOff x="0" y="914400"/>
            <a:chExt cx="9144000" cy="5715000"/>
          </a:xfrm>
        </p:grpSpPr>
        <p:pic>
          <p:nvPicPr>
            <p:cNvPr id="2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914400"/>
              <a:ext cx="9144000" cy="5715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" name="Rectangle 2"/>
            <p:cNvSpPr/>
            <p:nvPr/>
          </p:nvSpPr>
          <p:spPr>
            <a:xfrm>
              <a:off x="4191000" y="4343400"/>
              <a:ext cx="762000" cy="381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685800" y="6150114"/>
            <a:ext cx="83195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Independent Variables: surface temperature, surface temperature variability , </a:t>
            </a:r>
          </a:p>
          <a:p>
            <a:r>
              <a:rPr lang="en-US" sz="2000" dirty="0" smtClean="0"/>
              <a:t>zonal winds, mixed layer depth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143000" y="1143000"/>
            <a:ext cx="6578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A. Langley 2008.  Canadian Journal of Fisheries and Aquatic Sciences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5"/>
          <p:cNvSpPr>
            <a:spLocks noGrp="1" noChangeArrowheads="1"/>
          </p:cNvSpPr>
          <p:nvPr>
            <p:ph type="title"/>
          </p:nvPr>
        </p:nvSpPr>
        <p:spPr>
          <a:xfrm>
            <a:off x="381000" y="121920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2400" b="1" dirty="0" smtClean="0"/>
              <a:t>Comparison </a:t>
            </a:r>
            <a:r>
              <a:rPr lang="en-US" sz="2400" b="1" dirty="0" smtClean="0"/>
              <a:t>of oceanographic predicted </a:t>
            </a:r>
            <a:r>
              <a:rPr lang="en-US" sz="2400" b="1" dirty="0" err="1" smtClean="0"/>
              <a:t>yellowfin</a:t>
            </a:r>
            <a:r>
              <a:rPr lang="en-US" sz="2400" b="1" dirty="0" err="1" smtClean="0"/>
              <a:t>recruitment</a:t>
            </a:r>
            <a:r>
              <a:rPr lang="en-US" sz="2400" b="1" dirty="0" smtClean="0"/>
              <a:t> to that calculated with Inter-American Tropical Tuna </a:t>
            </a:r>
            <a:r>
              <a:rPr lang="en-US" sz="2400" b="1" dirty="0" err="1" smtClean="0"/>
              <a:t>Comission’s</a:t>
            </a:r>
            <a:r>
              <a:rPr lang="en-US" sz="2400" b="1" dirty="0" smtClean="0"/>
              <a:t> stock assessment model 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 smtClean="0"/>
          </a:p>
        </p:txBody>
      </p:sp>
      <p:pic>
        <p:nvPicPr>
          <p:cNvPr id="12291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743200"/>
            <a:ext cx="8713787" cy="385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43000" y="1524000"/>
            <a:ext cx="70104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  We have successfully predicted recruitment </a:t>
            </a:r>
            <a:r>
              <a:rPr lang="en-US" sz="2800" dirty="0" smtClean="0"/>
              <a:t>of tuna of the eastern </a:t>
            </a:r>
            <a:r>
              <a:rPr lang="en-US" sz="2800" dirty="0" smtClean="0"/>
              <a:t>Pacific from satellite imagery of sea surface temperate and chlorophyll.</a:t>
            </a:r>
          </a:p>
          <a:p>
            <a:pPr>
              <a:buFont typeface="Arial" pitchFamily="34" charset="0"/>
              <a:buChar char="•"/>
            </a:pPr>
            <a:endParaRPr lang="en-US" sz="2800" dirty="0" smtClean="0"/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 We believe that within the next few years such predictions will support stock assessment models.  </a:t>
            </a:r>
            <a:endParaRPr lang="en-US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>
                <a:solidFill>
                  <a:srgbClr val="00B050"/>
                </a:solidFill>
              </a:rPr>
              <a:t>“Using Oceanography for Fisheries Stock Assessment and Management”</a:t>
            </a:r>
            <a:br>
              <a:rPr lang="en-US" sz="2400" dirty="0" smtClean="0">
                <a:solidFill>
                  <a:srgbClr val="00B050"/>
                </a:solidFill>
              </a:rPr>
            </a:br>
            <a:r>
              <a:rPr lang="en-US" sz="2400" dirty="0" smtClean="0">
                <a:solidFill>
                  <a:srgbClr val="00B050"/>
                </a:solidFill>
              </a:rPr>
              <a:t> </a:t>
            </a:r>
            <a:br>
              <a:rPr lang="en-US" sz="2400" dirty="0" smtClean="0">
                <a:solidFill>
                  <a:srgbClr val="00B050"/>
                </a:solidFill>
              </a:rPr>
            </a:br>
            <a:r>
              <a:rPr lang="en-US" sz="2000" dirty="0" smtClean="0">
                <a:solidFill>
                  <a:srgbClr val="00B050"/>
                </a:solidFill>
              </a:rPr>
              <a:t>11-14 October 2011 in La Jolla, CA.</a:t>
            </a:r>
            <a:endParaRPr lang="en-US" sz="2000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382000" cy="3200400"/>
          </a:xfrm>
        </p:spPr>
        <p:txBody>
          <a:bodyPr/>
          <a:lstStyle/>
          <a:p>
            <a:pPr>
              <a:buNone/>
            </a:pPr>
            <a:r>
              <a:rPr lang="en-US" sz="2400" dirty="0" smtClean="0"/>
              <a:t>    Mark Maunder, who is stock assessment leader at the Inter-American Tropical Tuna Commission, began the workshop with a question to the national and international participants, “Does anyone know of any stock assessment models that currently incorporate environmental data into the calculations?”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    No one raised their hand!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457200" y="76200"/>
            <a:ext cx="822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>
                <a:solidFill>
                  <a:srgbClr val="333399"/>
                </a:solidFill>
                <a:ea typeface="ＭＳ Ｐゴシック" charset="-128"/>
                <a:cs typeface="Arial" charset="0"/>
              </a:rPr>
              <a:t>Pelagic Habitat Analysis Module (PHAM)</a:t>
            </a:r>
            <a:endParaRPr lang="en-US" sz="3200">
              <a:solidFill>
                <a:srgbClr val="2D2D8A"/>
              </a:solidFill>
              <a:ea typeface="ＭＳ Ｐゴシック" charset="-128"/>
              <a:cs typeface="Arial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838200" y="1371600"/>
            <a:ext cx="7467600" cy="5105400"/>
            <a:chOff x="838200" y="1371600"/>
            <a:chExt cx="7467600" cy="5105400"/>
          </a:xfrm>
        </p:grpSpPr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838200" y="1371600"/>
              <a:ext cx="1676400" cy="838200"/>
            </a:xfrm>
            <a:prstGeom prst="rect">
              <a:avLst/>
            </a:prstGeom>
            <a:solidFill>
              <a:srgbClr val="FFDE8B"/>
            </a:solidFill>
            <a:ln w="9525">
              <a:solidFill>
                <a:srgbClr val="B6DCDF"/>
              </a:solidFill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dirty="0">
                  <a:solidFill>
                    <a:srgbClr val="000000"/>
                  </a:solidFill>
                  <a:ea typeface="ＭＳ Ｐゴシック" charset="-128"/>
                  <a:cs typeface="Arial" charset="0"/>
                </a:rPr>
                <a:t>Fisheries Catch/Survey Data</a:t>
              </a:r>
            </a:p>
          </p:txBody>
        </p:sp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2819400" y="1371600"/>
              <a:ext cx="1524000" cy="838200"/>
            </a:xfrm>
            <a:prstGeom prst="rect">
              <a:avLst/>
            </a:prstGeom>
            <a:solidFill>
              <a:srgbClr val="FFDE8B"/>
            </a:solidFill>
            <a:ln w="9525">
              <a:solidFill>
                <a:srgbClr val="B6DCDF"/>
              </a:solidFill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dirty="0">
                  <a:solidFill>
                    <a:srgbClr val="000000"/>
                  </a:solidFill>
                  <a:ea typeface="ＭＳ Ｐゴシック" charset="-128"/>
                  <a:cs typeface="Arial" charset="0"/>
                </a:rPr>
                <a:t>Tagging Data</a:t>
              </a:r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4800600" y="1371600"/>
              <a:ext cx="1524000" cy="838200"/>
            </a:xfrm>
            <a:prstGeom prst="rect">
              <a:avLst/>
            </a:prstGeom>
            <a:solidFill>
              <a:srgbClr val="FFDE8B"/>
            </a:solidFill>
            <a:ln w="9525">
              <a:solidFill>
                <a:srgbClr val="B6DCDF"/>
              </a:solidFill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dirty="0">
                  <a:solidFill>
                    <a:srgbClr val="000000"/>
                  </a:solidFill>
                  <a:ea typeface="ＭＳ Ｐゴシック" charset="-128"/>
                  <a:cs typeface="Arial" charset="0"/>
                </a:rPr>
                <a:t>Satellite Imagery</a:t>
              </a: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6781800" y="1371600"/>
              <a:ext cx="1524000" cy="838200"/>
            </a:xfrm>
            <a:prstGeom prst="rect">
              <a:avLst/>
            </a:prstGeom>
            <a:solidFill>
              <a:srgbClr val="FFDE8B"/>
            </a:solidFill>
            <a:ln w="9525">
              <a:solidFill>
                <a:srgbClr val="B6DCDF"/>
              </a:solidFill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dirty="0">
                  <a:solidFill>
                    <a:srgbClr val="000000"/>
                  </a:solidFill>
                  <a:ea typeface="ＭＳ Ｐゴシック" charset="-128"/>
                  <a:cs typeface="Arial" charset="0"/>
                </a:rPr>
                <a:t>Circulation Model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819400" y="2895600"/>
              <a:ext cx="3505200" cy="1828800"/>
            </a:xfrm>
            <a:prstGeom prst="rect">
              <a:avLst/>
            </a:prstGeom>
            <a:effectLst>
              <a:outerShdw blurRad="40000" dist="20000" dir="5400000" rotWithShape="0">
                <a:srgbClr val="000000">
                  <a:alpha val="38000"/>
                </a:srgbClr>
              </a:outerShdw>
              <a:softEdge rad="38100"/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dirty="0">
                  <a:solidFill>
                    <a:srgbClr val="000000"/>
                  </a:solidFill>
                </a:rPr>
                <a:t>EASy GIS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dirty="0">
                  <a:solidFill>
                    <a:srgbClr val="000000"/>
                  </a:solidFill>
                </a:rPr>
                <a:t>PHAM Tools &amp; Statistics</a:t>
              </a:r>
            </a:p>
          </p:txBody>
        </p:sp>
        <p:cxnSp>
          <p:nvCxnSpPr>
            <p:cNvPr id="13" name="Straight Connector 12"/>
            <p:cNvCxnSpPr>
              <a:cxnSpLocks noChangeShapeType="1"/>
            </p:cNvCxnSpPr>
            <p:nvPr/>
          </p:nvCxnSpPr>
          <p:spPr bwMode="auto">
            <a:xfrm flipV="1">
              <a:off x="3124200" y="3810000"/>
              <a:ext cx="2819400" cy="1588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20" name="Straight Arrow Connector 19"/>
            <p:cNvCxnSpPr>
              <a:cxnSpLocks noChangeShapeType="1"/>
            </p:cNvCxnSpPr>
            <p:nvPr/>
          </p:nvCxnSpPr>
          <p:spPr bwMode="auto">
            <a:xfrm rot="5400000">
              <a:off x="3314701" y="2552700"/>
              <a:ext cx="533400" cy="3175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arrow" w="med" len="med"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24" name="Straight Arrow Connector 23"/>
            <p:cNvCxnSpPr>
              <a:cxnSpLocks noChangeShapeType="1"/>
            </p:cNvCxnSpPr>
            <p:nvPr/>
          </p:nvCxnSpPr>
          <p:spPr bwMode="auto">
            <a:xfrm rot="5400000">
              <a:off x="5296694" y="2551906"/>
              <a:ext cx="533400" cy="1588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arrow" w="med" len="med"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26" name="Straight Connector 25"/>
            <p:cNvCxnSpPr>
              <a:cxnSpLocks noChangeShapeType="1"/>
            </p:cNvCxnSpPr>
            <p:nvPr/>
          </p:nvCxnSpPr>
          <p:spPr bwMode="auto">
            <a:xfrm rot="5400000">
              <a:off x="1068388" y="2895600"/>
              <a:ext cx="1065212" cy="158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28" name="Straight Arrow Connector 27"/>
            <p:cNvCxnSpPr>
              <a:cxnSpLocks noChangeShapeType="1"/>
            </p:cNvCxnSpPr>
            <p:nvPr/>
          </p:nvCxnSpPr>
          <p:spPr bwMode="auto">
            <a:xfrm>
              <a:off x="1600200" y="3427413"/>
              <a:ext cx="1143000" cy="1587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arrow" w="med" len="med"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32" name="Straight Connector 31"/>
            <p:cNvCxnSpPr>
              <a:cxnSpLocks noChangeShapeType="1"/>
            </p:cNvCxnSpPr>
            <p:nvPr/>
          </p:nvCxnSpPr>
          <p:spPr bwMode="auto">
            <a:xfrm rot="5400000">
              <a:off x="7011988" y="2895600"/>
              <a:ext cx="1065212" cy="158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33" name="Straight Arrow Connector 32"/>
            <p:cNvCxnSpPr>
              <a:cxnSpLocks noChangeShapeType="1"/>
            </p:cNvCxnSpPr>
            <p:nvPr/>
          </p:nvCxnSpPr>
          <p:spPr bwMode="auto">
            <a:xfrm>
              <a:off x="6400800" y="3427413"/>
              <a:ext cx="1143000" cy="1587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 type="arrow" w="med" len="med"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35" name="Straight Arrow Connector 34"/>
            <p:cNvCxnSpPr>
              <a:cxnSpLocks noChangeShapeType="1"/>
            </p:cNvCxnSpPr>
            <p:nvPr/>
          </p:nvCxnSpPr>
          <p:spPr bwMode="auto">
            <a:xfrm rot="10800000" flipV="1">
              <a:off x="2514600" y="4876800"/>
              <a:ext cx="992188" cy="762000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arrow" w="med" len="med"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sp>
          <p:nvSpPr>
            <p:cNvPr id="37" name="Rectangle 36"/>
            <p:cNvSpPr>
              <a:spLocks noChangeArrowheads="1"/>
            </p:cNvSpPr>
            <p:nvPr/>
          </p:nvSpPr>
          <p:spPr bwMode="auto">
            <a:xfrm>
              <a:off x="1066800" y="5791200"/>
              <a:ext cx="3276600" cy="533400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rgbClr val="008000"/>
              </a:solidFill>
              <a:miter lim="800000"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dirty="0">
                  <a:solidFill>
                    <a:srgbClr val="000000"/>
                  </a:solidFill>
                  <a:ea typeface="ＭＳ Ｐゴシック" charset="-128"/>
                  <a:cs typeface="Arial" charset="0"/>
                </a:rPr>
                <a:t>Dynamic Maps of Habitat</a:t>
              </a:r>
            </a:p>
          </p:txBody>
        </p:sp>
        <p:sp>
          <p:nvSpPr>
            <p:cNvPr id="38" name="Rectangle 37"/>
            <p:cNvSpPr>
              <a:spLocks noChangeArrowheads="1"/>
            </p:cNvSpPr>
            <p:nvPr/>
          </p:nvSpPr>
          <p:spPr bwMode="auto">
            <a:xfrm>
              <a:off x="4876800" y="5791200"/>
              <a:ext cx="3276600" cy="685800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rgbClr val="008000"/>
              </a:solidFill>
              <a:miter lim="800000"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dirty="0">
                  <a:solidFill>
                    <a:srgbClr val="000000"/>
                  </a:solidFill>
                  <a:ea typeface="ＭＳ Ｐゴシック" charset="-128"/>
                  <a:cs typeface="Arial" charset="0"/>
                </a:rPr>
                <a:t>Data &amp; Results of Statistical Analysis</a:t>
              </a:r>
            </a:p>
          </p:txBody>
        </p:sp>
        <p:cxnSp>
          <p:nvCxnSpPr>
            <p:cNvPr id="40" name="Straight Arrow Connector 39"/>
            <p:cNvCxnSpPr>
              <a:cxnSpLocks noChangeShapeType="1"/>
            </p:cNvCxnSpPr>
            <p:nvPr/>
          </p:nvCxnSpPr>
          <p:spPr bwMode="auto">
            <a:xfrm rot="16200000" flipH="1">
              <a:off x="5791200" y="4876800"/>
              <a:ext cx="762000" cy="762000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arrow" w="med" len="med"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52400" y="762000"/>
            <a:ext cx="4114800" cy="2514600"/>
            <a:chOff x="228600" y="632484"/>
            <a:chExt cx="4688820" cy="2743200"/>
          </a:xfrm>
        </p:grpSpPr>
        <p:pic>
          <p:nvPicPr>
            <p:cNvPr id="4" name="Picture 3" descr="Ch_Feb_2007.gi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8600" y="632484"/>
              <a:ext cx="4688820" cy="2743200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533400" y="2438400"/>
              <a:ext cx="403859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dirty="0" smtClean="0">
                  <a:solidFill>
                    <a:srgbClr val="000000"/>
                  </a:solidFill>
                  <a:latin typeface="Times New Roman" pitchFamily="18" charset="0"/>
                </a:rPr>
                <a:t>MODIS Chlorophyll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dirty="0" smtClean="0">
                  <a:solidFill>
                    <a:srgbClr val="000000"/>
                  </a:solidFill>
                  <a:latin typeface="Times New Roman" pitchFamily="18" charset="0"/>
                </a:rPr>
                <a:t>February 2007</a:t>
              </a:r>
              <a:endParaRPr lang="en-US" sz="1600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52400" y="6181725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August </a:t>
            </a:r>
            <a:r>
              <a:rPr lang="en-US" sz="1600" b="1" dirty="0" smtClean="0"/>
              <a:t>79: average </a:t>
            </a:r>
            <a:r>
              <a:rPr lang="en-US" sz="1600" b="1" dirty="0" smtClean="0"/>
              <a:t>weekly sets overlying ECCO 2  mixed layer depth</a:t>
            </a:r>
            <a:endParaRPr lang="en-US" sz="1600" b="1" dirty="0"/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3486150"/>
            <a:ext cx="4191000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2" name="Group 21"/>
          <p:cNvGrpSpPr/>
          <p:nvPr/>
        </p:nvGrpSpPr>
        <p:grpSpPr>
          <a:xfrm>
            <a:off x="4267200" y="838200"/>
            <a:ext cx="4329193" cy="2565975"/>
            <a:chOff x="0" y="304800"/>
            <a:chExt cx="4329193" cy="2565975"/>
          </a:xfrm>
        </p:grpSpPr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l="6444"/>
            <a:stretch>
              <a:fillRect/>
            </a:stretch>
          </p:blipFill>
          <p:spPr bwMode="auto">
            <a:xfrm>
              <a:off x="152400" y="304800"/>
              <a:ext cx="4176793" cy="2514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7" name="TextBox 16"/>
            <p:cNvSpPr txBox="1"/>
            <p:nvPr/>
          </p:nvSpPr>
          <p:spPr>
            <a:xfrm>
              <a:off x="0" y="2286000"/>
              <a:ext cx="2286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dirty="0" smtClean="0">
                  <a:solidFill>
                    <a:prstClr val="black"/>
                  </a:solidFill>
                  <a:latin typeface="Times New Roman" pitchFamily="18" charset="0"/>
                </a:rPr>
                <a:t>Annual Average O2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dirty="0" smtClean="0">
                  <a:solidFill>
                    <a:prstClr val="black"/>
                  </a:solidFill>
                  <a:latin typeface="Times New Roman" pitchFamily="18" charset="0"/>
                </a:rPr>
                <a:t>at 150 m </a:t>
              </a:r>
              <a:endParaRPr lang="en-US" sz="1600" b="1" dirty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4648200" y="6143625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August 98: Skipjack catch overlying</a:t>
            </a:r>
          </a:p>
          <a:p>
            <a:r>
              <a:rPr lang="en-US" sz="1600" b="1" dirty="0" smtClean="0"/>
              <a:t>ECCO 2 </a:t>
            </a:r>
            <a:r>
              <a:rPr lang="en-US" sz="1600" b="1" dirty="0" err="1" smtClean="0"/>
              <a:t>meridional</a:t>
            </a:r>
            <a:r>
              <a:rPr lang="en-US" sz="1600" b="1" dirty="0" smtClean="0"/>
              <a:t> velocity</a:t>
            </a:r>
            <a:endParaRPr lang="en-US" sz="1600" b="1" dirty="0"/>
          </a:p>
        </p:txBody>
      </p:sp>
      <p:grpSp>
        <p:nvGrpSpPr>
          <p:cNvPr id="24" name="Group 23"/>
          <p:cNvGrpSpPr/>
          <p:nvPr/>
        </p:nvGrpSpPr>
        <p:grpSpPr>
          <a:xfrm>
            <a:off x="4486275" y="3495675"/>
            <a:ext cx="4231005" cy="2590800"/>
            <a:chOff x="4486275" y="3495675"/>
            <a:chExt cx="4231005" cy="2590800"/>
          </a:xfrm>
        </p:grpSpPr>
        <p:pic>
          <p:nvPicPr>
            <p:cNvPr id="8193" name="Picture 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572000" y="3495675"/>
              <a:ext cx="4145280" cy="2590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TextBox 18"/>
            <p:cNvSpPr txBox="1"/>
            <p:nvPr/>
          </p:nvSpPr>
          <p:spPr>
            <a:xfrm>
              <a:off x="4505325" y="4953000"/>
              <a:ext cx="139493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Equatorial current</a:t>
              </a:r>
              <a:endParaRPr lang="en-US" sz="12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495800" y="4648200"/>
              <a:ext cx="150554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Equatorial </a:t>
              </a:r>
              <a:r>
                <a:rPr lang="en-US" sz="1200" dirty="0" err="1" smtClean="0"/>
                <a:t>counterc</a:t>
              </a:r>
              <a:endParaRPr lang="en-US" sz="120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486275" y="4438650"/>
              <a:ext cx="154882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N Equatorial current</a:t>
              </a:r>
              <a:endParaRPr lang="en-US" sz="1200" dirty="0"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781800" y="838200"/>
            <a:ext cx="170751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Mode1</a:t>
            </a:r>
          </a:p>
          <a:p>
            <a:pPr algn="ctr"/>
            <a:r>
              <a:rPr lang="en-US" b="1" dirty="0" smtClean="0"/>
              <a:t>Cube92: 16.54%</a:t>
            </a:r>
          </a:p>
          <a:p>
            <a:pPr algn="ctr"/>
            <a:r>
              <a:rPr lang="en-US" b="1" dirty="0" err="1" smtClean="0"/>
              <a:t>Aviso</a:t>
            </a:r>
            <a:r>
              <a:rPr lang="en-US" b="1" dirty="0" smtClean="0"/>
              <a:t>: 14.31%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895610" y="2971800"/>
            <a:ext cx="15905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Mode 2</a:t>
            </a:r>
          </a:p>
          <a:p>
            <a:pPr algn="ctr"/>
            <a:r>
              <a:rPr lang="en-US" b="1" dirty="0" smtClean="0"/>
              <a:t>Cube92: 6.16%</a:t>
            </a:r>
          </a:p>
          <a:p>
            <a:pPr algn="ctr"/>
            <a:r>
              <a:rPr lang="en-US" b="1" dirty="0" err="1" smtClean="0"/>
              <a:t>Aviso</a:t>
            </a:r>
            <a:r>
              <a:rPr lang="en-US" b="1" dirty="0" smtClean="0"/>
              <a:t>: 6.81%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976217" y="5189602"/>
            <a:ext cx="15905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Mode3</a:t>
            </a:r>
          </a:p>
          <a:p>
            <a:pPr algn="ctr"/>
            <a:r>
              <a:rPr lang="en-US" b="1" dirty="0" smtClean="0"/>
              <a:t>Cube92: 5.08%</a:t>
            </a:r>
          </a:p>
          <a:p>
            <a:pPr algn="ctr"/>
            <a:r>
              <a:rPr lang="en-US" b="1" dirty="0" err="1" smtClean="0"/>
              <a:t>Aviso</a:t>
            </a:r>
            <a:r>
              <a:rPr lang="en-US" b="1" dirty="0" smtClean="0"/>
              <a:t>: 4.43%</a:t>
            </a:r>
            <a:endParaRPr lang="en-US" b="1" dirty="0"/>
          </a:p>
        </p:txBody>
      </p:sp>
      <p:pic>
        <p:nvPicPr>
          <p:cNvPr id="1026" name="Picture 2" descr="C:\Project\Program2020\document\2012workshopOct\pic\SSH_PC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782" r="8519" b="6909"/>
          <a:stretch/>
        </p:blipFill>
        <p:spPr bwMode="auto">
          <a:xfrm>
            <a:off x="152400" y="0"/>
            <a:ext cx="6373073" cy="2340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Project\Program2020\document\2012workshopOct\pic\SSH_PC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348" t="5025" r="8651" b="5444"/>
          <a:stretch/>
        </p:blipFill>
        <p:spPr bwMode="auto">
          <a:xfrm>
            <a:off x="152400" y="2320636"/>
            <a:ext cx="6397223" cy="2251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Project\Program2020\document\2012workshopOct\pic\SSH_PC3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181" t="4529" r="8109" b="2909"/>
          <a:stretch/>
        </p:blipFill>
        <p:spPr bwMode="auto">
          <a:xfrm>
            <a:off x="152400" y="4530436"/>
            <a:ext cx="6453917" cy="2327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457200" y="152400"/>
            <a:ext cx="533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Model Validation: Comparison between </a:t>
            </a:r>
            <a:r>
              <a:rPr lang="en-US" dirty="0" err="1" smtClean="0"/>
              <a:t>Aviso</a:t>
            </a:r>
            <a:r>
              <a:rPr lang="en-US" dirty="0" smtClean="0"/>
              <a:t> satellite data and Cube92 model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39925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838200"/>
            <a:ext cx="85477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The Holy Grail of Stock Assessment Models: Recruitment!</a:t>
            </a:r>
            <a:endParaRPr lang="en-US" sz="2800" dirty="0"/>
          </a:p>
        </p:txBody>
      </p:sp>
      <p:sp>
        <p:nvSpPr>
          <p:cNvPr id="30" name="TextBox 29"/>
          <p:cNvSpPr txBox="1"/>
          <p:nvPr/>
        </p:nvSpPr>
        <p:spPr>
          <a:xfrm>
            <a:off x="533400" y="3886200"/>
            <a:ext cx="7696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 have now </a:t>
            </a:r>
            <a:r>
              <a:rPr lang="en-US" dirty="0" smtClean="0"/>
              <a:t>incorporated </a:t>
            </a:r>
            <a:r>
              <a:rPr lang="en-US" dirty="0" smtClean="0"/>
              <a:t>into PHAM EOF analysis of time series information from satellites </a:t>
            </a:r>
            <a:r>
              <a:rPr lang="en-US" dirty="0" smtClean="0"/>
              <a:t>sea surface temperature, chlorophyll, and </a:t>
            </a:r>
            <a:r>
              <a:rPr lang="en-US" dirty="0" smtClean="0"/>
              <a:t>height and </a:t>
            </a:r>
            <a:r>
              <a:rPr lang="en-US" dirty="0" smtClean="0"/>
              <a:t>NASA’s ECCO </a:t>
            </a:r>
            <a:r>
              <a:rPr lang="en-US" smtClean="0"/>
              <a:t>2 3-dimensional </a:t>
            </a:r>
            <a:r>
              <a:rPr lang="en-US" dirty="0" smtClean="0"/>
              <a:t>global </a:t>
            </a:r>
            <a:r>
              <a:rPr lang="en-US" dirty="0" smtClean="0"/>
              <a:t>circulation </a:t>
            </a:r>
            <a:r>
              <a:rPr lang="en-US" dirty="0" smtClean="0"/>
              <a:t>model.  </a:t>
            </a:r>
            <a:r>
              <a:rPr lang="en-US" dirty="0" smtClean="0"/>
              <a:t>This analysis yields underlying patterns in spatial and temporal variability that are then compared by cross correlation analysis to the temporal patterns in recruitment.  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533400" y="1752600"/>
            <a:ext cx="7518608" cy="1143001"/>
            <a:chOff x="609600" y="1447800"/>
            <a:chExt cx="7518608" cy="1143001"/>
          </a:xfrm>
        </p:grpSpPr>
        <p:grpSp>
          <p:nvGrpSpPr>
            <p:cNvPr id="5" name="Group 4"/>
            <p:cNvGrpSpPr/>
            <p:nvPr/>
          </p:nvGrpSpPr>
          <p:grpSpPr>
            <a:xfrm>
              <a:off x="609600" y="1447800"/>
              <a:ext cx="7518608" cy="1143001"/>
              <a:chOff x="685800" y="2590799"/>
              <a:chExt cx="7518608" cy="1143001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4876800" y="2819400"/>
                <a:ext cx="156292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Adults[Age+1] </a:t>
                </a:r>
                <a:endParaRPr lang="en-US" dirty="0"/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685800" y="2812650"/>
                <a:ext cx="8021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Larvae</a:t>
                </a:r>
                <a:endParaRPr lang="en-US" dirty="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1828800" y="2819400"/>
                <a:ext cx="10304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Juveniles</a:t>
                </a:r>
                <a:endParaRPr lang="en-US" dirty="0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3124200" y="2819400"/>
                <a:ext cx="14899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Recruits[ Age]</a:t>
                </a:r>
                <a:endParaRPr lang="en-US" dirty="0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6705600" y="2819400"/>
                <a:ext cx="149880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Adults[</a:t>
                </a:r>
                <a:r>
                  <a:rPr lang="en-US" dirty="0" err="1" smtClean="0"/>
                  <a:t>Age+i</a:t>
                </a:r>
                <a:r>
                  <a:rPr lang="en-US" dirty="0" smtClean="0"/>
                  <a:t>] </a:t>
                </a:r>
                <a:endParaRPr lang="en-US" dirty="0"/>
              </a:p>
            </p:txBody>
          </p:sp>
          <p:cxnSp>
            <p:nvCxnSpPr>
              <p:cNvPr id="11" name="Straight Arrow Connector 10"/>
              <p:cNvCxnSpPr>
                <a:stCxn id="7" idx="3"/>
                <a:endCxn id="8" idx="1"/>
              </p:cNvCxnSpPr>
              <p:nvPr/>
            </p:nvCxnSpPr>
            <p:spPr>
              <a:xfrm>
                <a:off x="1487943" y="2997316"/>
                <a:ext cx="340857" cy="675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Arrow Connector 11"/>
              <p:cNvCxnSpPr>
                <a:stCxn id="8" idx="3"/>
                <a:endCxn id="9" idx="1"/>
              </p:cNvCxnSpPr>
              <p:nvPr/>
            </p:nvCxnSpPr>
            <p:spPr>
              <a:xfrm>
                <a:off x="2859210" y="3004066"/>
                <a:ext cx="26499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Arrow Connector 12"/>
              <p:cNvCxnSpPr>
                <a:stCxn id="9" idx="3"/>
                <a:endCxn id="6" idx="1"/>
              </p:cNvCxnSpPr>
              <p:nvPr/>
            </p:nvCxnSpPr>
            <p:spPr>
              <a:xfrm>
                <a:off x="4614160" y="3004066"/>
                <a:ext cx="26264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/>
              <p:cNvCxnSpPr>
                <a:stCxn id="6" idx="3"/>
                <a:endCxn id="10" idx="1"/>
              </p:cNvCxnSpPr>
              <p:nvPr/>
            </p:nvCxnSpPr>
            <p:spPr>
              <a:xfrm>
                <a:off x="6439728" y="3004066"/>
                <a:ext cx="265872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/>
              <p:cNvCxnSpPr>
                <a:endCxn id="7" idx="2"/>
              </p:cNvCxnSpPr>
              <p:nvPr/>
            </p:nvCxnSpPr>
            <p:spPr>
              <a:xfrm flipV="1">
                <a:off x="1066800" y="3181982"/>
                <a:ext cx="20072" cy="55181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>
                <a:stCxn id="10" idx="2"/>
              </p:cNvCxnSpPr>
              <p:nvPr/>
            </p:nvCxnSpPr>
            <p:spPr>
              <a:xfrm>
                <a:off x="7455004" y="3188732"/>
                <a:ext cx="12596" cy="54506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>
                <a:stCxn id="6" idx="2"/>
              </p:cNvCxnSpPr>
              <p:nvPr/>
            </p:nvCxnSpPr>
            <p:spPr>
              <a:xfrm flipH="1">
                <a:off x="5638800" y="3188732"/>
                <a:ext cx="19464" cy="54506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flipH="1">
                <a:off x="1066800" y="3733800"/>
                <a:ext cx="64008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TextBox 18"/>
              <p:cNvSpPr txBox="1"/>
              <p:nvPr/>
            </p:nvSpPr>
            <p:spPr>
              <a:xfrm>
                <a:off x="3429000" y="3352799"/>
                <a:ext cx="100059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i="1" dirty="0" smtClean="0"/>
                  <a:t>Spawning</a:t>
                </a:r>
                <a:endParaRPr lang="en-US" sz="1600" i="1" dirty="0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1295400" y="2590799"/>
                <a:ext cx="83740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i="1" dirty="0" smtClean="0"/>
                  <a:t>Survival</a:t>
                </a:r>
                <a:endParaRPr lang="en-US" sz="1600" i="1" dirty="0"/>
              </a:p>
            </p:txBody>
          </p:sp>
        </p:grpSp>
        <p:grpSp>
          <p:nvGrpSpPr>
            <p:cNvPr id="45" name="Group 44"/>
            <p:cNvGrpSpPr/>
            <p:nvPr/>
          </p:nvGrpSpPr>
          <p:grpSpPr>
            <a:xfrm>
              <a:off x="2514600" y="1447800"/>
              <a:ext cx="4418809" cy="338554"/>
              <a:chOff x="2514600" y="1447800"/>
              <a:chExt cx="4418809" cy="338554"/>
            </a:xfrm>
          </p:grpSpPr>
          <p:sp>
            <p:nvSpPr>
              <p:cNvPr id="42" name="TextBox 41"/>
              <p:cNvSpPr txBox="1"/>
              <p:nvPr/>
            </p:nvSpPr>
            <p:spPr>
              <a:xfrm>
                <a:off x="4267200" y="1447800"/>
                <a:ext cx="83740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i="1" dirty="0" smtClean="0"/>
                  <a:t>Survival</a:t>
                </a:r>
                <a:endParaRPr lang="en-US" sz="1600" i="1" dirty="0"/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2514600" y="1447800"/>
                <a:ext cx="83740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i="1" dirty="0" smtClean="0"/>
                  <a:t>Survival</a:t>
                </a:r>
                <a:endParaRPr lang="en-US" sz="1600" i="1" dirty="0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6096000" y="1447800"/>
                <a:ext cx="83740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i="1" dirty="0" smtClean="0"/>
                  <a:t>Survival</a:t>
                </a:r>
                <a:endParaRPr lang="en-US" sz="1600" i="1" dirty="0"/>
              </a:p>
            </p:txBody>
          </p:sp>
        </p:grpSp>
      </p:grpSp>
      <p:sp>
        <p:nvSpPr>
          <p:cNvPr id="49" name="TextBox 48"/>
          <p:cNvSpPr txBox="1"/>
          <p:nvPr/>
        </p:nvSpPr>
        <p:spPr>
          <a:xfrm>
            <a:off x="914400" y="3048000"/>
            <a:ext cx="69331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Survival is a function of food availability and predation (both natural and human).</a:t>
            </a:r>
            <a:endParaRPr lang="en-US" sz="16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52400"/>
            <a:ext cx="5105400" cy="319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505200"/>
            <a:ext cx="512064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943600" y="1066800"/>
            <a:ext cx="2667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EOF 1</a:t>
            </a:r>
            <a:r>
              <a:rPr lang="en-US" baseline="30000" dirty="0" smtClean="0"/>
              <a:t>st</a:t>
            </a:r>
            <a:r>
              <a:rPr lang="en-US" dirty="0" smtClean="0"/>
              <a:t>  Seasonal Spatial Component &amp; Temporal Expansion Coefficient </a:t>
            </a:r>
          </a:p>
          <a:p>
            <a:r>
              <a:rPr lang="en-US" dirty="0" smtClean="0"/>
              <a:t>(right hand corner)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943600" y="3962400"/>
            <a:ext cx="2819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EOF 1</a:t>
            </a:r>
            <a:r>
              <a:rPr lang="en-US" baseline="30000" dirty="0" smtClean="0"/>
              <a:t>st</a:t>
            </a:r>
            <a:r>
              <a:rPr lang="en-US" dirty="0" smtClean="0"/>
              <a:t>  </a:t>
            </a:r>
            <a:r>
              <a:rPr lang="en-US" dirty="0" err="1" smtClean="0"/>
              <a:t>Nonseasonal</a:t>
            </a:r>
            <a:r>
              <a:rPr lang="en-US" dirty="0" smtClean="0"/>
              <a:t> Spatial Component &amp; Temporal Expansion Coefficient </a:t>
            </a:r>
          </a:p>
          <a:p>
            <a:r>
              <a:rPr lang="en-US" dirty="0" smtClean="0"/>
              <a:t>(right hand corner)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8513" y="755650"/>
            <a:ext cx="7546975" cy="535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792996" y="6096000"/>
            <a:ext cx="83510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Correlation between temporal expansion coefficients and yellowfin recruitment lead to</a:t>
            </a:r>
          </a:p>
          <a:p>
            <a:r>
              <a:rPr lang="en-US" dirty="0" smtClean="0"/>
              <a:t>hypothesis of temporal evolution.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1000" y="9525"/>
            <a:ext cx="861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Snapshots of EOF variability in the Satellite Sea Surface Temperature  as Newborn Yellowfin Tuna Mature</a:t>
            </a:r>
            <a:endParaRPr lang="en-US" dirty="0"/>
          </a:p>
        </p:txBody>
      </p:sp>
      <p:grpSp>
        <p:nvGrpSpPr>
          <p:cNvPr id="7" name="Group 13"/>
          <p:cNvGrpSpPr/>
          <p:nvPr/>
        </p:nvGrpSpPr>
        <p:grpSpPr>
          <a:xfrm>
            <a:off x="0" y="676275"/>
            <a:ext cx="9144000" cy="6148804"/>
            <a:chOff x="0" y="676275"/>
            <a:chExt cx="9144000" cy="6148804"/>
          </a:xfrm>
        </p:grpSpPr>
        <p:grpSp>
          <p:nvGrpSpPr>
            <p:cNvPr id="11" name="Group 6"/>
            <p:cNvGrpSpPr/>
            <p:nvPr/>
          </p:nvGrpSpPr>
          <p:grpSpPr>
            <a:xfrm>
              <a:off x="0" y="676275"/>
              <a:ext cx="9144000" cy="5857875"/>
              <a:chOff x="0" y="447675"/>
              <a:chExt cx="9144000" cy="5857875"/>
            </a:xfrm>
          </p:grpSpPr>
          <p:pic>
            <p:nvPicPr>
              <p:cNvPr id="2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0" y="447675"/>
                <a:ext cx="4495800" cy="2809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632960" y="466725"/>
                <a:ext cx="4511040" cy="2819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" name="Picture 2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0" y="3476625"/>
                <a:ext cx="4511040" cy="2819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" name="Picture 2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4601900" y="3495675"/>
                <a:ext cx="4495800" cy="2809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8" name="TextBox 7"/>
            <p:cNvSpPr txBox="1"/>
            <p:nvPr/>
          </p:nvSpPr>
          <p:spPr>
            <a:xfrm>
              <a:off x="304800" y="3419475"/>
              <a:ext cx="331109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yellowfin strong cohorts are newborn</a:t>
              </a:r>
              <a:endParaRPr lang="en-US" sz="16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257800" y="3438525"/>
              <a:ext cx="284808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strong cohorts are 3 months old</a:t>
              </a:r>
              <a:endParaRPr lang="en-US" sz="16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990600" y="6486525"/>
              <a:ext cx="284808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strong cohorts are 6 months old</a:t>
              </a:r>
              <a:endParaRPr lang="en-US" sz="16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257800" y="6467475"/>
              <a:ext cx="276793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strong cohort are 9 months old</a:t>
              </a:r>
              <a:endParaRPr lang="en-US" sz="16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16922</TotalTime>
  <Words>517</Words>
  <Application>Microsoft Office PowerPoint</Application>
  <PresentationFormat>On-screen Show (4:3)</PresentationFormat>
  <Paragraphs>83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Office Theme</vt:lpstr>
      <vt:lpstr>1_Default Design</vt:lpstr>
      <vt:lpstr>  D A Kiefer, D P Harrison, M G Hinton, E M Armstrong, F J O’Brien </vt:lpstr>
      <vt:lpstr>“Using Oceanography for Fisheries Stock Assessment and Management”   11-14 October 2011 in La Jolla, CA.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Comparison of oceanographic predicted yellowfinrecruitment to that calculated with Inter-American Tropical Tuna Comission’s stock assessment model  </vt:lpstr>
      <vt:lpstr>Conclusions</vt:lpstr>
    </vt:vector>
  </TitlesOfParts>
  <Company>USC College of Letters, Arts &amp; Sciences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USC College of Letters, Arts &amp; Sciences</dc:creator>
  <cp:lastModifiedBy>USC College of Letters, Arts &amp; Sciences</cp:lastModifiedBy>
  <cp:revision>48</cp:revision>
  <dcterms:created xsi:type="dcterms:W3CDTF">2013-03-17T13:06:03Z</dcterms:created>
  <dcterms:modified xsi:type="dcterms:W3CDTF">2013-04-23T19:13:48Z</dcterms:modified>
</cp:coreProperties>
</file>